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3" r:id="rId1"/>
  </p:sldMasterIdLst>
  <p:sldIdLst>
    <p:sldId id="256" r:id="rId2"/>
    <p:sldId id="258" r:id="rId3"/>
    <p:sldId id="259" r:id="rId4"/>
    <p:sldId id="260" r:id="rId5"/>
    <p:sldId id="261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529F"/>
    <a:srgbClr val="D7D7D7"/>
    <a:srgbClr val="969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65" autoAdjust="0"/>
    <p:restoredTop sz="94660"/>
  </p:normalViewPr>
  <p:slideViewPr>
    <p:cSldViewPr snapToGrid="0">
      <p:cViewPr varScale="1">
        <p:scale>
          <a:sx n="91" d="100"/>
          <a:sy n="91" d="100"/>
        </p:scale>
        <p:origin x="832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3767769"/>
            <a:ext cx="12192000" cy="2027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500" y="3995452"/>
            <a:ext cx="896038" cy="89603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929" y="3995452"/>
            <a:ext cx="896038" cy="89603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394" y="3995452"/>
            <a:ext cx="896038" cy="89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244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5880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2"/>
          <p:cNvSpPr txBox="1">
            <a:spLocks/>
          </p:cNvSpPr>
          <p:nvPr userDrawn="1"/>
        </p:nvSpPr>
        <p:spPr>
          <a:xfrm>
            <a:off x="11409985" y="6308725"/>
            <a:ext cx="561975" cy="419100"/>
          </a:xfrm>
          <a:prstGeom prst="rect">
            <a:avLst/>
          </a:prstGeom>
        </p:spPr>
        <p:txBody>
          <a:bodyPr anchor="b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31451F-D62A-7F4A-818F-94E5FE9E6579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alibri" charset="0"/>
                <a:ea typeface="Calibri" charset="0"/>
                <a:cs typeface="Calibri" charset="0"/>
              </a:rPr>
              <a:pPr/>
              <a:t>‹#›</a:t>
            </a:fld>
            <a:endParaRPr lang="en-US" dirty="0">
              <a:solidFill>
                <a:srgbClr val="FFFFFF">
                  <a:lumMod val="65000"/>
                </a:srgbClr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Calibri" charset="0"/>
          <a:ea typeface="Calibri" charset="0"/>
          <a:cs typeface="Calibri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000" b="0" i="0" kern="1200">
          <a:solidFill>
            <a:schemeClr val="tx2"/>
          </a:solidFill>
          <a:latin typeface="Lato" charset="0"/>
          <a:ea typeface="Lato" charset="0"/>
          <a:cs typeface="Lato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000" b="0" i="0" kern="1200">
          <a:solidFill>
            <a:schemeClr val="tx2"/>
          </a:solidFill>
          <a:latin typeface="Lato" charset="0"/>
          <a:ea typeface="Lato" charset="0"/>
          <a:cs typeface="Lato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000" b="0" i="0" kern="1200">
          <a:solidFill>
            <a:schemeClr val="tx2"/>
          </a:solidFill>
          <a:latin typeface="Lato" charset="0"/>
          <a:ea typeface="Lato" charset="0"/>
          <a:cs typeface="Lato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000" b="0" i="0" kern="1200">
          <a:solidFill>
            <a:schemeClr val="tx2"/>
          </a:solidFill>
          <a:latin typeface="Lato" charset="0"/>
          <a:ea typeface="Lato" charset="0"/>
          <a:cs typeface="Lato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000" b="0" i="0" kern="1200">
          <a:solidFill>
            <a:schemeClr val="tx2"/>
          </a:solidFill>
          <a:latin typeface="Lato" charset="0"/>
          <a:ea typeface="Lato" charset="0"/>
          <a:cs typeface="Lato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windwardStudios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153" y="1663547"/>
            <a:ext cx="10888596" cy="19389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b">
              <a:lnSpc>
                <a:spcPts val="4800"/>
              </a:lnSpc>
            </a:pPr>
            <a:r>
              <a:rPr lang="en-US" sz="6400" dirty="0">
                <a:solidFill>
                  <a:schemeClr val="bg1"/>
                </a:solidFill>
              </a:rPr>
              <a:t>SOX Audit 2020 Report </a:t>
            </a:r>
          </a:p>
          <a:p>
            <a:pPr fontAlgn="b">
              <a:lnSpc>
                <a:spcPts val="4800"/>
              </a:lnSpc>
            </a:pPr>
            <a:endParaRPr lang="en-US" sz="6400" dirty="0">
              <a:solidFill>
                <a:schemeClr val="bg1"/>
              </a:solidFill>
            </a:endParaRPr>
          </a:p>
          <a:p>
            <a:pPr fontAlgn="b">
              <a:lnSpc>
                <a:spcPts val="4800"/>
              </a:lnSpc>
            </a:pPr>
            <a:r>
              <a:rPr lang="en-US" sz="8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5702" y="4902389"/>
            <a:ext cx="3685284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dirty="0">
                <a:solidFill>
                  <a:srgbClr val="53529F"/>
                </a:solidFill>
              </a:rPr>
              <a:t>Conclusion/Rating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1649" y="4902389"/>
            <a:ext cx="3611334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dirty="0">
                <a:solidFill>
                  <a:srgbClr val="53529F"/>
                </a:solidFill>
              </a:rPr>
              <a:t>Project Processes Start Date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5831" y="4902389"/>
            <a:ext cx="3598466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dirty="0">
                <a:solidFill>
                  <a:srgbClr val="53529F"/>
                </a:solidFill>
              </a:rPr>
              <a:t>Project Target Completion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8386" y="5374591"/>
            <a:ext cx="2673427" cy="30777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759286" y="5374591"/>
            <a:ext cx="2673427" cy="30777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1400" dirty="0">
                <a:solidFill>
                  <a:srgbClr val="44546A"/>
                </a:solidFill>
              </a:rPr>
              <a:t>July  1, 2019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8353252" y="5374591"/>
            <a:ext cx="2673427" cy="30777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1400" dirty="0">
                <a:solidFill>
                  <a:srgbClr val="44546A"/>
                </a:solidFill>
              </a:rPr>
              <a:t>June 30, 2020</a:t>
            </a:r>
            <a:endParaRPr lang="en-US" sz="1400" dirty="0"/>
          </a:p>
        </p:txBody>
      </p:sp>
      <p:sp>
        <p:nvSpPr>
          <p:cNvPr id="9" name="Text Placeholder 20"/>
          <p:cNvSpPr txBox="1">
            <a:spLocks/>
          </p:cNvSpPr>
          <p:nvPr/>
        </p:nvSpPr>
        <p:spPr>
          <a:xfrm>
            <a:off x="195263" y="6356350"/>
            <a:ext cx="11384699" cy="365125"/>
          </a:xfrm>
          <a:prstGeom prst="rect">
            <a:avLst/>
          </a:prstGeom>
        </p:spPr>
        <p:txBody>
          <a:bodyPr numCol="2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>
                <a:solidFill>
                  <a:srgbClr val="9695C2"/>
                </a:solidFill>
                <a:latin typeface="Calibri" charset="0"/>
                <a:ea typeface="Calibri" charset="0"/>
                <a:cs typeface="Calibri" charset="0"/>
              </a:rPr>
              <a:t>  | PRIVATE &amp; CONFIDENTIAL| </a:t>
            </a:r>
            <a:r>
              <a:rPr lang="en-US" sz="800" dirty="0">
                <a:solidFill>
                  <a:srgbClr val="9695C2"/>
                </a:solidFill>
                <a:latin typeface="Calibri" charset="0"/>
                <a:ea typeface="Calibri" charset="0"/>
                <a:cs typeface="Calibri" charset="0"/>
              </a:rPr>
              <a:t>Not Approved for Distribution Without Prior Approval  </a:t>
            </a:r>
          </a:p>
          <a:p>
            <a:pPr algn="r"/>
            <a:r>
              <a:rPr lang="en-US" sz="800" b="1" dirty="0">
                <a:solidFill>
                  <a:srgbClr val="FFFFFF">
                    <a:lumMod val="65000"/>
                  </a:srgbClr>
                </a:solidFill>
                <a:latin typeface="Calibri" charset="0"/>
                <a:ea typeface="Calibri" charset="0"/>
                <a:cs typeface="Calibri" charset="0"/>
              </a:rPr>
              <a:t>SOX Audit 2020 Report </a:t>
            </a:r>
            <a:r>
              <a:rPr lang="en-US" sz="800" dirty="0">
                <a:solidFill>
                  <a:srgbClr val="FFFFFF">
                    <a:lumMod val="65000"/>
                  </a:srgbClr>
                </a:solidFill>
                <a:latin typeface="Calibri" charset="0"/>
                <a:ea typeface="Calibri" charset="0"/>
                <a:cs typeface="Calibri" charset="0"/>
              </a:rPr>
              <a:t>|  Generated on February 11, 2020 </a:t>
            </a:r>
          </a:p>
        </p:txBody>
      </p:sp>
      <p:sp>
        <p:nvSpPr>
          <p:cNvPr id="10" name="TextBox 13"/>
          <p:cNvSpPr txBox="1"/>
          <p:nvPr/>
        </p:nvSpPr>
        <p:spPr>
          <a:xfrm>
            <a:off x="5819892" y="6307732"/>
            <a:ext cx="1539409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1" name="windwardReports"/>
          <p:cNvPicPr/>
          <p:nvPr/>
        </p:nvPicPr>
        <p:blipFill>
          <a:blip r:embed="rId2"/>
          <a:stretch>
            <a:fillRect/>
          </a:stretch>
        </p:blipFill>
        <p:spPr>
          <a:xfrm>
            <a:off x="5819775" y="6307456"/>
            <a:ext cx="444500" cy="444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windwardStudios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017270" y="1407160"/>
          <a:ext cx="1079881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9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9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Overall Assurance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52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Conclusion/Rating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54%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7"/>
          <p:cNvSpPr txBox="1"/>
          <p:nvPr/>
        </p:nvSpPr>
        <p:spPr>
          <a:xfrm>
            <a:off x="2015099" y="2603717"/>
            <a:ext cx="227255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3" name="windwardReports"/>
          <p:cNvPicPr/>
          <p:nvPr/>
        </p:nvPicPr>
        <p:blipFill>
          <a:blip r:embed="rId2"/>
          <a:stretch>
            <a:fillRect/>
          </a:stretch>
        </p:blipFill>
        <p:spPr>
          <a:xfrm>
            <a:off x="2014855" y="2603500"/>
            <a:ext cx="3657600" cy="3657600"/>
          </a:xfrm>
          <a:prstGeom prst="rect">
            <a:avLst/>
          </a:prstGeom>
        </p:spPr>
      </p:pic>
      <p:sp>
        <p:nvSpPr>
          <p:cNvPr id="4" name="TextBox 8"/>
          <p:cNvSpPr txBox="1"/>
          <p:nvPr/>
        </p:nvSpPr>
        <p:spPr>
          <a:xfrm>
            <a:off x="7188993" y="2603716"/>
            <a:ext cx="2272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windwardReports"/>
          <p:cNvPicPr/>
          <p:nvPr/>
        </p:nvPicPr>
        <p:blipFill>
          <a:blip r:embed="rId3"/>
          <a:stretch>
            <a:fillRect/>
          </a:stretch>
        </p:blipFill>
        <p:spPr>
          <a:xfrm>
            <a:off x="7188835" y="2603500"/>
            <a:ext cx="3657600" cy="3657600"/>
          </a:xfrm>
          <a:prstGeom prst="rect">
            <a:avLst/>
          </a:prstGeom>
        </p:spPr>
      </p:pic>
      <p:sp>
        <p:nvSpPr>
          <p:cNvPr id="6" name="TextBox 2"/>
          <p:cNvSpPr txBox="1"/>
          <p:nvPr/>
        </p:nvSpPr>
        <p:spPr>
          <a:xfrm>
            <a:off x="1550354" y="2291308"/>
            <a:ext cx="3872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3529F"/>
                </a:solidFill>
              </a:rPr>
              <a:t>Deficiency by Severity</a:t>
            </a:r>
          </a:p>
        </p:txBody>
      </p:sp>
      <p:sp>
        <p:nvSpPr>
          <p:cNvPr id="11" name="TextBox 9"/>
          <p:cNvSpPr txBox="1"/>
          <p:nvPr/>
        </p:nvSpPr>
        <p:spPr>
          <a:xfrm>
            <a:off x="6581869" y="2281352"/>
            <a:ext cx="410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3529F"/>
                </a:solidFill>
              </a:rPr>
              <a:t>Deficiency by Owner</a:t>
            </a:r>
          </a:p>
        </p:txBody>
      </p:sp>
      <p:graphicFrame>
        <p:nvGraphicFramePr>
          <p:cNvPr id="12" name="Table 4"/>
          <p:cNvGraphicFramePr>
            <a:graphicFrameLocks noGrp="1"/>
          </p:cNvGraphicFramePr>
          <p:nvPr/>
        </p:nvGraphicFramePr>
        <p:xfrm>
          <a:off x="1021715" y="377825"/>
          <a:ext cx="10981690" cy="579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81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29F"/>
                          </a:solidFill>
                          <a:effectLst/>
                          <a:uLnTx/>
                          <a:uFillTx/>
                          <a:latin typeface="Calibri" charset="0"/>
                        </a:rPr>
                        <a:t> Results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 Placeholder 20"/>
          <p:cNvSpPr txBox="1">
            <a:spLocks/>
          </p:cNvSpPr>
          <p:nvPr/>
        </p:nvSpPr>
        <p:spPr>
          <a:xfrm>
            <a:off x="195263" y="6356350"/>
            <a:ext cx="11384699" cy="365125"/>
          </a:xfrm>
          <a:prstGeom prst="rect">
            <a:avLst/>
          </a:prstGeom>
        </p:spPr>
        <p:txBody>
          <a:bodyPr numCol="2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>
                <a:solidFill>
                  <a:srgbClr val="9695C2"/>
                </a:solidFill>
                <a:latin typeface="Calibri" charset="0"/>
                <a:ea typeface="Calibri" charset="0"/>
                <a:cs typeface="Calibri" charset="0"/>
              </a:rPr>
              <a:t>  | PRIVATE &amp; CONFIDENTIAL| </a:t>
            </a:r>
            <a:r>
              <a:rPr lang="en-US" sz="800" dirty="0">
                <a:solidFill>
                  <a:srgbClr val="9695C2"/>
                </a:solidFill>
                <a:latin typeface="Calibri" charset="0"/>
                <a:ea typeface="Calibri" charset="0"/>
                <a:cs typeface="Calibri" charset="0"/>
              </a:rPr>
              <a:t>Not Approved for Distribution Without Prior Approval  </a:t>
            </a:r>
          </a:p>
          <a:p>
            <a:pPr algn="r"/>
            <a:r>
              <a:rPr lang="en-US" sz="800" b="1" dirty="0">
                <a:solidFill>
                  <a:srgbClr val="FFFFFF">
                    <a:lumMod val="65000"/>
                  </a:srgbClr>
                </a:solidFill>
                <a:latin typeface="Calibri" charset="0"/>
                <a:ea typeface="Calibri" charset="0"/>
                <a:cs typeface="Calibri" charset="0"/>
              </a:rPr>
              <a:t>SOX Audit 2020 Report </a:t>
            </a:r>
            <a:r>
              <a:rPr lang="en-US" sz="800" dirty="0">
                <a:solidFill>
                  <a:srgbClr val="FFFFFF">
                    <a:lumMod val="65000"/>
                  </a:srgbClr>
                </a:solidFill>
                <a:latin typeface="Calibri" charset="0"/>
                <a:ea typeface="Calibri" charset="0"/>
                <a:cs typeface="Calibri" charset="0"/>
              </a:rPr>
              <a:t>|  Generated on February 11, 2020 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5819892" y="6307732"/>
            <a:ext cx="1539409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" name="windwardReports"/>
          <p:cNvPicPr/>
          <p:nvPr/>
        </p:nvPicPr>
        <p:blipFill>
          <a:blip r:embed="rId4"/>
          <a:stretch>
            <a:fillRect/>
          </a:stretch>
        </p:blipFill>
        <p:spPr>
          <a:xfrm>
            <a:off x="5819775" y="6307456"/>
            <a:ext cx="444500" cy="444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windwardStudios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529758" y="1236784"/>
            <a:ext cx="2498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windwardReports"/>
          <p:cNvPicPr/>
          <p:nvPr/>
        </p:nvPicPr>
        <p:blipFill>
          <a:blip r:embed="rId2"/>
          <a:stretch>
            <a:fillRect/>
          </a:stretch>
        </p:blipFill>
        <p:spPr>
          <a:xfrm>
            <a:off x="1529715" y="1236980"/>
            <a:ext cx="9144000" cy="502920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65480" y="377825"/>
          <a:ext cx="10981690" cy="579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81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29F"/>
                          </a:solidFill>
                          <a:effectLst/>
                          <a:uLnTx/>
                          <a:uFillTx/>
                          <a:latin typeface="Calibri" charset="0"/>
                        </a:rPr>
                        <a:t> Deficiency Severity by Owner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Text Placeholder 20"/>
          <p:cNvSpPr txBox="1">
            <a:spLocks/>
          </p:cNvSpPr>
          <p:nvPr/>
        </p:nvSpPr>
        <p:spPr>
          <a:xfrm>
            <a:off x="195263" y="6356350"/>
            <a:ext cx="11384699" cy="365125"/>
          </a:xfrm>
          <a:prstGeom prst="rect">
            <a:avLst/>
          </a:prstGeom>
        </p:spPr>
        <p:txBody>
          <a:bodyPr numCol="2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>
                <a:solidFill>
                  <a:srgbClr val="9695C2"/>
                </a:solidFill>
                <a:latin typeface="Calibri" charset="0"/>
                <a:ea typeface="Calibri" charset="0"/>
                <a:cs typeface="Calibri" charset="0"/>
              </a:rPr>
              <a:t>  | PRIVATE &amp; CONFIDENTIAL| </a:t>
            </a:r>
            <a:r>
              <a:rPr lang="en-US" sz="800" dirty="0">
                <a:solidFill>
                  <a:srgbClr val="9695C2"/>
                </a:solidFill>
                <a:latin typeface="Calibri" charset="0"/>
                <a:ea typeface="Calibri" charset="0"/>
                <a:cs typeface="Calibri" charset="0"/>
              </a:rPr>
              <a:t>Not Approved for Distribution Without Prior Approval  </a:t>
            </a:r>
          </a:p>
          <a:p>
            <a:pPr algn="r"/>
            <a:r>
              <a:rPr lang="en-US" sz="800" b="1" dirty="0">
                <a:solidFill>
                  <a:srgbClr val="FFFFFF">
                    <a:lumMod val="65000"/>
                  </a:srgbClr>
                </a:solidFill>
                <a:latin typeface="Calibri" charset="0"/>
                <a:ea typeface="Calibri" charset="0"/>
                <a:cs typeface="Calibri" charset="0"/>
              </a:rPr>
              <a:t>SOX Audit 2020 Report </a:t>
            </a:r>
            <a:r>
              <a:rPr lang="en-US" sz="800" dirty="0">
                <a:solidFill>
                  <a:srgbClr val="FFFFFF">
                    <a:lumMod val="65000"/>
                  </a:srgbClr>
                </a:solidFill>
                <a:latin typeface="Calibri" charset="0"/>
                <a:ea typeface="Calibri" charset="0"/>
                <a:cs typeface="Calibri" charset="0"/>
              </a:rPr>
              <a:t>|  Generated on February 11, 2020 </a:t>
            </a:r>
          </a:p>
        </p:txBody>
      </p:sp>
      <p:sp>
        <p:nvSpPr>
          <p:cNvPr id="5" name="TextBox 6"/>
          <p:cNvSpPr txBox="1"/>
          <p:nvPr/>
        </p:nvSpPr>
        <p:spPr>
          <a:xfrm>
            <a:off x="5819892" y="6307732"/>
            <a:ext cx="1539409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6" name="windwardReports"/>
          <p:cNvPicPr/>
          <p:nvPr/>
        </p:nvPicPr>
        <p:blipFill>
          <a:blip r:embed="rId3"/>
          <a:stretch>
            <a:fillRect/>
          </a:stretch>
        </p:blipFill>
        <p:spPr>
          <a:xfrm>
            <a:off x="5819775" y="6307456"/>
            <a:ext cx="444500" cy="444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windwardStudios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370380"/>
              </p:ext>
            </p:extLst>
          </p:nvPr>
        </p:nvGraphicFramePr>
        <p:xfrm>
          <a:off x="1021080" y="113030"/>
          <a:ext cx="10722610" cy="383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9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0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2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4308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 gridSpan="3">
                  <a:txBody>
                    <a:bodyPr/>
                    <a:lstStyle/>
                    <a:p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29F"/>
                          </a:solidFill>
                          <a:effectLst/>
                          <a:uLnTx/>
                          <a:uFillTx/>
                          <a:latin typeface="Calibri" charset="0"/>
                        </a:rPr>
                        <a:t> 9 instances of MCC Code violations found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53529F"/>
                          </a:solidFill>
                        </a:rPr>
                        <a:t>Business Processes: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Procurement</a:t>
                      </a: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53529F"/>
                          </a:solidFill>
                        </a:rPr>
                        <a:t>Owner: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53529F"/>
                          </a:solidFill>
                        </a:rPr>
                        <a:t>Owner: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greg.wilder@gmail.com</a:t>
                      </a: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53529F"/>
                          </a:solidFill>
                        </a:rPr>
                        <a:t>Executive Owner: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Deficiency Information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529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Overall Status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Severity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Escalation Level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Date Identified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Remediation Deadline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Remediation Status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January 22, 2020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February 20, 2020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Opened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308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Text Placeholder 20"/>
          <p:cNvSpPr txBox="1">
            <a:spLocks/>
          </p:cNvSpPr>
          <p:nvPr/>
        </p:nvSpPr>
        <p:spPr>
          <a:xfrm>
            <a:off x="195263" y="6356350"/>
            <a:ext cx="11384699" cy="365125"/>
          </a:xfrm>
          <a:prstGeom prst="rect">
            <a:avLst/>
          </a:prstGeom>
        </p:spPr>
        <p:txBody>
          <a:bodyPr numCol="2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>
                <a:solidFill>
                  <a:srgbClr val="9695C2"/>
                </a:solidFill>
                <a:latin typeface="Calibri" charset="0"/>
                <a:ea typeface="Calibri" charset="0"/>
                <a:cs typeface="Calibri" charset="0"/>
              </a:rPr>
              <a:t>  | PRIVATE &amp; CONFIDENTIAL| </a:t>
            </a:r>
            <a:r>
              <a:rPr lang="en-US" sz="800" dirty="0">
                <a:solidFill>
                  <a:srgbClr val="9695C2"/>
                </a:solidFill>
                <a:latin typeface="Calibri" charset="0"/>
                <a:ea typeface="Calibri" charset="0"/>
                <a:cs typeface="Calibri" charset="0"/>
              </a:rPr>
              <a:t>Not Approved for Distribution Without Prior Approval  </a:t>
            </a:r>
          </a:p>
          <a:p>
            <a:pPr algn="r"/>
            <a:r>
              <a:rPr lang="en-US" sz="800" b="1" dirty="0">
                <a:solidFill>
                  <a:srgbClr val="FFFFFF">
                    <a:lumMod val="65000"/>
                  </a:srgbClr>
                </a:solidFill>
                <a:latin typeface="Calibri" charset="0"/>
                <a:ea typeface="Calibri" charset="0"/>
                <a:cs typeface="Calibri" charset="0"/>
              </a:rPr>
              <a:t>SOX Audit 2020 Report </a:t>
            </a:r>
            <a:r>
              <a:rPr lang="en-US" sz="800" dirty="0">
                <a:solidFill>
                  <a:srgbClr val="FFFFFF">
                    <a:lumMod val="65000"/>
                  </a:srgbClr>
                </a:solidFill>
                <a:latin typeface="Calibri" charset="0"/>
                <a:ea typeface="Calibri" charset="0"/>
                <a:cs typeface="Calibri" charset="0"/>
              </a:rPr>
              <a:t>|  Generated on February 11, 2020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9892" y="6307732"/>
            <a:ext cx="1539409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windwardReports"/>
          <p:cNvPicPr/>
          <p:nvPr/>
        </p:nvPicPr>
        <p:blipFill>
          <a:blip r:embed="rId2"/>
          <a:stretch>
            <a:fillRect/>
          </a:stretch>
        </p:blipFill>
        <p:spPr>
          <a:xfrm>
            <a:off x="5819775" y="6307456"/>
            <a:ext cx="444500" cy="444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windwardStudios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370380"/>
              </p:ext>
            </p:extLst>
          </p:nvPr>
        </p:nvGraphicFramePr>
        <p:xfrm>
          <a:off x="1021080" y="113030"/>
          <a:ext cx="10722610" cy="383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9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0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2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4308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 gridSpan="3">
                  <a:txBody>
                    <a:bodyPr/>
                    <a:lstStyle/>
                    <a:p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29F"/>
                          </a:solidFill>
                          <a:effectLst/>
                          <a:uLnTx/>
                          <a:uFillTx/>
                          <a:latin typeface="Calibri" charset="0"/>
                        </a:rPr>
                        <a:t> SLA Missing in Two Third Party Contracts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53529F"/>
                          </a:solidFill>
                        </a:rPr>
                        <a:t>Business Processes: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Information Technology General Controls</a:t>
                      </a: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53529F"/>
                          </a:solidFill>
                        </a:rPr>
                        <a:t>Owner: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53529F"/>
                          </a:solidFill>
                        </a:rPr>
                        <a:t>Owner: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joanne.ou@gmail.com</a:t>
                      </a: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53529F"/>
                          </a:solidFill>
                        </a:rPr>
                        <a:t>Executive Owner: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Deficiency Information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529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Overall Status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Severity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Escalation Level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Date Identified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Remediation Deadline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Remediation Status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January 22, 2020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March 31, 2020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308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Text Placeholder 20"/>
          <p:cNvSpPr txBox="1">
            <a:spLocks/>
          </p:cNvSpPr>
          <p:nvPr/>
        </p:nvSpPr>
        <p:spPr>
          <a:xfrm>
            <a:off x="195263" y="6356350"/>
            <a:ext cx="11384699" cy="365125"/>
          </a:xfrm>
          <a:prstGeom prst="rect">
            <a:avLst/>
          </a:prstGeom>
        </p:spPr>
        <p:txBody>
          <a:bodyPr numCol="2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>
                <a:solidFill>
                  <a:srgbClr val="9695C2"/>
                </a:solidFill>
                <a:latin typeface="Calibri" charset="0"/>
                <a:ea typeface="Calibri" charset="0"/>
                <a:cs typeface="Calibri" charset="0"/>
              </a:rPr>
              <a:t>  | PRIVATE &amp; CONFIDENTIAL| </a:t>
            </a:r>
            <a:r>
              <a:rPr lang="en-US" sz="800" dirty="0">
                <a:solidFill>
                  <a:srgbClr val="9695C2"/>
                </a:solidFill>
                <a:latin typeface="Calibri" charset="0"/>
                <a:ea typeface="Calibri" charset="0"/>
                <a:cs typeface="Calibri" charset="0"/>
              </a:rPr>
              <a:t>Not Approved for Distribution Without Prior Approval  </a:t>
            </a:r>
          </a:p>
          <a:p>
            <a:pPr algn="r"/>
            <a:r>
              <a:rPr lang="en-US" sz="800" b="1" dirty="0">
                <a:solidFill>
                  <a:srgbClr val="FFFFFF">
                    <a:lumMod val="65000"/>
                  </a:srgbClr>
                </a:solidFill>
                <a:latin typeface="Calibri" charset="0"/>
                <a:ea typeface="Calibri" charset="0"/>
                <a:cs typeface="Calibri" charset="0"/>
              </a:rPr>
              <a:t>SOX Audit 2020 Report </a:t>
            </a:r>
            <a:r>
              <a:rPr lang="en-US" sz="800" dirty="0">
                <a:solidFill>
                  <a:srgbClr val="FFFFFF">
                    <a:lumMod val="65000"/>
                  </a:srgbClr>
                </a:solidFill>
                <a:latin typeface="Calibri" charset="0"/>
                <a:ea typeface="Calibri" charset="0"/>
                <a:cs typeface="Calibri" charset="0"/>
              </a:rPr>
              <a:t>|  Generated on February 11, 2020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9892" y="6307732"/>
            <a:ext cx="1539409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windwardReports"/>
          <p:cNvPicPr/>
          <p:nvPr/>
        </p:nvPicPr>
        <p:blipFill>
          <a:blip r:embed="rId2"/>
          <a:stretch>
            <a:fillRect/>
          </a:stretch>
        </p:blipFill>
        <p:spPr>
          <a:xfrm>
            <a:off x="5819775" y="6307456"/>
            <a:ext cx="444500" cy="444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windwardStudios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370380"/>
              </p:ext>
            </p:extLst>
          </p:nvPr>
        </p:nvGraphicFramePr>
        <p:xfrm>
          <a:off x="1021080" y="113030"/>
          <a:ext cx="10722610" cy="357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9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0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2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4308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 gridSpan="3">
                  <a:txBody>
                    <a:bodyPr/>
                    <a:lstStyle/>
                    <a:p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29F"/>
                          </a:solidFill>
                          <a:effectLst/>
                          <a:uLnTx/>
                          <a:uFillTx/>
                          <a:latin typeface="Calibri" charset="0"/>
                        </a:rPr>
                        <a:t> 2 related party transactions found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53529F"/>
                          </a:solidFill>
                        </a:rPr>
                        <a:t>Business Processes: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Procurement</a:t>
                      </a: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53529F"/>
                          </a:solidFill>
                        </a:rPr>
                        <a:t>Owner: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5352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53529F"/>
                          </a:solidFill>
                        </a:rPr>
                        <a:t>Owner: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greg.wildon@gmail.com</a:t>
                      </a: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53529F"/>
                          </a:solidFill>
                        </a:rPr>
                        <a:t>Executive Owner: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T="144000" marB="7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Deficiency Information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529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Overall Status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Severity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Escalation Level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Date Identified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Remediation Deadline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Remediation Status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January 22, 2020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February 28, 2020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Opened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 Placeholder 20"/>
          <p:cNvSpPr txBox="1">
            <a:spLocks/>
          </p:cNvSpPr>
          <p:nvPr/>
        </p:nvSpPr>
        <p:spPr>
          <a:xfrm>
            <a:off x="195263" y="6356350"/>
            <a:ext cx="11384699" cy="365125"/>
          </a:xfrm>
          <a:prstGeom prst="rect">
            <a:avLst/>
          </a:prstGeom>
        </p:spPr>
        <p:txBody>
          <a:bodyPr numCol="2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000" b="0" i="0" kern="12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>
                <a:solidFill>
                  <a:srgbClr val="9695C2"/>
                </a:solidFill>
                <a:latin typeface="Calibri" charset="0"/>
                <a:ea typeface="Calibri" charset="0"/>
                <a:cs typeface="Calibri" charset="0"/>
              </a:rPr>
              <a:t>  | PRIVATE &amp; CONFIDENTIAL| </a:t>
            </a:r>
            <a:r>
              <a:rPr lang="en-US" sz="800" dirty="0">
                <a:solidFill>
                  <a:srgbClr val="9695C2"/>
                </a:solidFill>
                <a:latin typeface="Calibri" charset="0"/>
                <a:ea typeface="Calibri" charset="0"/>
                <a:cs typeface="Calibri" charset="0"/>
              </a:rPr>
              <a:t>Not Approved for Distribution Without Prior Approval  </a:t>
            </a:r>
          </a:p>
          <a:p>
            <a:pPr algn="r"/>
            <a:r>
              <a:rPr lang="en-US" sz="800" b="1" dirty="0">
                <a:solidFill>
                  <a:srgbClr val="FFFFFF">
                    <a:lumMod val="65000"/>
                  </a:srgbClr>
                </a:solidFill>
                <a:latin typeface="Calibri" charset="0"/>
                <a:ea typeface="Calibri" charset="0"/>
                <a:cs typeface="Calibri" charset="0"/>
              </a:rPr>
              <a:t>SOX Audit 2020 Report </a:t>
            </a:r>
            <a:r>
              <a:rPr lang="en-US" sz="800" dirty="0">
                <a:solidFill>
                  <a:srgbClr val="FFFFFF">
                    <a:lumMod val="65000"/>
                  </a:srgbClr>
                </a:solidFill>
                <a:latin typeface="Calibri" charset="0"/>
                <a:ea typeface="Calibri" charset="0"/>
                <a:cs typeface="Calibri" charset="0"/>
              </a:rPr>
              <a:t>|  Generated on February 11, 2020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9892" y="6307732"/>
            <a:ext cx="1539409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windwardReports"/>
          <p:cNvPicPr/>
          <p:nvPr/>
        </p:nvPicPr>
        <p:blipFill>
          <a:blip r:embed="rId2"/>
          <a:stretch>
            <a:fillRect/>
          </a:stretch>
        </p:blipFill>
        <p:spPr>
          <a:xfrm>
            <a:off x="5819775" y="6307456"/>
            <a:ext cx="444500" cy="444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de Layout">
  <a:themeElements>
    <a:clrScheme name="Custom 4">
      <a:dk1>
        <a:srgbClr val="070F13"/>
      </a:dk1>
      <a:lt1>
        <a:srgbClr val="FFFFFF"/>
      </a:lt1>
      <a:dk2>
        <a:srgbClr val="4A478A"/>
      </a:dk2>
      <a:lt2>
        <a:srgbClr val="E0E6E4"/>
      </a:lt2>
      <a:accent1>
        <a:srgbClr val="2B82BF"/>
      </a:accent1>
      <a:accent2>
        <a:srgbClr val="B9668F"/>
      </a:accent2>
      <a:accent3>
        <a:srgbClr val="EABA51"/>
      </a:accent3>
      <a:accent4>
        <a:srgbClr val="53529F"/>
      </a:accent4>
      <a:accent5>
        <a:srgbClr val="7EC0CC"/>
      </a:accent5>
      <a:accent6>
        <a:srgbClr val="EC848F"/>
      </a:accent6>
      <a:hlink>
        <a:srgbClr val="393478"/>
      </a:hlink>
      <a:folHlink>
        <a:srgbClr val="6B629B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Pages>6</Pages>
  <Words>338</Words>
  <Application>Microsoft Macintosh PowerPoint</Application>
  <PresentationFormat>Widescreen</PresentationFormat>
  <Paragraphs>77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Lato</vt:lpstr>
      <vt:lpstr>Slide Layout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ACL Services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Bonnie Lai</cp:lastModifiedBy>
  <cp:revision>1</cp:revision>
  <dcterms:created xsi:type="dcterms:W3CDTF">2020-02-11T23:03:00Z</dcterms:created>
  <dcterms:modified xsi:type="dcterms:W3CDTF">2020-02-11T23:05:44Z</dcterms:modified>
</cp:coreProperties>
</file>